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4" r:id="rId4"/>
    <p:sldId id="270" r:id="rId5"/>
    <p:sldId id="258" r:id="rId6"/>
    <p:sldId id="259" r:id="rId7"/>
    <p:sldId id="262" r:id="rId8"/>
    <p:sldId id="273" r:id="rId9"/>
    <p:sldId id="278" r:id="rId10"/>
    <p:sldId id="275" r:id="rId11"/>
    <p:sldId id="274" r:id="rId12"/>
    <p:sldId id="279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2" r:id="rId23"/>
    <p:sldId id="265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AA48"/>
    <a:srgbClr val="020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38" y="54"/>
      </p:cViewPr>
      <p:guideLst>
        <p:guide orient="horz" pos="324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7.png"/><Relationship Id="rId10" Type="http://schemas.openxmlformats.org/officeDocument/2006/relationships/image" Target="../media/image29.svg"/><Relationship Id="rId4" Type="http://schemas.openxmlformats.org/officeDocument/2006/relationships/image" Target="../media/image26.sv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svg"/><Relationship Id="rId7" Type="http://schemas.openxmlformats.org/officeDocument/2006/relationships/image" Target="../media/image2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7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0.jpeg"/><Relationship Id="rId5" Type="http://schemas.openxmlformats.org/officeDocument/2006/relationships/image" Target="../media/image27.svg"/><Relationship Id="rId10" Type="http://schemas.openxmlformats.org/officeDocument/2006/relationships/image" Target="../media/image39.png"/><Relationship Id="rId4" Type="http://schemas.openxmlformats.org/officeDocument/2006/relationships/image" Target="../media/image7.png"/><Relationship Id="rId9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10" Type="http://schemas.openxmlformats.org/officeDocument/2006/relationships/image" Target="../media/image41.jpeg"/><Relationship Id="rId4" Type="http://schemas.openxmlformats.org/officeDocument/2006/relationships/image" Target="../media/image7.png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5.png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3.png"/><Relationship Id="rId5" Type="http://schemas.openxmlformats.org/officeDocument/2006/relationships/image" Target="../media/image27.sv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7.png"/><Relationship Id="rId10" Type="http://schemas.openxmlformats.org/officeDocument/2006/relationships/image" Target="../media/image29.svg"/><Relationship Id="rId4" Type="http://schemas.openxmlformats.org/officeDocument/2006/relationships/image" Target="../media/image26.sv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2.png"/><Relationship Id="rId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36.svg"/><Relationship Id="rId10" Type="http://schemas.openxmlformats.org/officeDocument/2006/relationships/image" Target="../media/image46.png"/><Relationship Id="rId4" Type="http://schemas.openxmlformats.org/officeDocument/2006/relationships/image" Target="../media/image10.png"/><Relationship Id="rId9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7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1.svg"/><Relationship Id="rId7" Type="http://schemas.openxmlformats.org/officeDocument/2006/relationships/image" Target="../media/image8.sv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14.svg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5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75702" y="0"/>
            <a:ext cx="5431939" cy="92583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3" name="AutoShape 3"/>
          <p:cNvSpPr/>
          <p:nvPr/>
        </p:nvSpPr>
        <p:spPr>
          <a:xfrm>
            <a:off x="2575702" y="9258300"/>
            <a:ext cx="5431939" cy="1028700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4" name="Freeform 4"/>
          <p:cNvSpPr/>
          <p:nvPr/>
        </p:nvSpPr>
        <p:spPr>
          <a:xfrm>
            <a:off x="1028700" y="905702"/>
            <a:ext cx="351423" cy="245996"/>
          </a:xfrm>
          <a:custGeom>
            <a:avLst/>
            <a:gdLst/>
            <a:ahLst/>
            <a:cxnLst/>
            <a:rect l="l" t="t" r="r" b="b"/>
            <a:pathLst>
              <a:path w="351423" h="245996">
                <a:moveTo>
                  <a:pt x="0" y="0"/>
                </a:moveTo>
                <a:lnTo>
                  <a:pt x="351423" y="0"/>
                </a:lnTo>
                <a:lnTo>
                  <a:pt x="351423" y="245996"/>
                </a:lnTo>
                <a:lnTo>
                  <a:pt x="0" y="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589590" y="3162300"/>
            <a:ext cx="7119331" cy="1897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tr-TR" sz="12330" b="1" dirty="0">
                <a:solidFill>
                  <a:srgbClr val="1D1D1F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Sağlıklı</a:t>
            </a:r>
            <a:endParaRPr lang="en-US" sz="12330" b="1" dirty="0">
              <a:solidFill>
                <a:srgbClr val="1D1D1F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89590" y="4910937"/>
            <a:ext cx="7479210" cy="1897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tr-TR" sz="12331" b="1" dirty="0">
                <a:solidFill>
                  <a:srgbClr val="71AA48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Yaş Almak</a:t>
            </a:r>
            <a:endParaRPr lang="en-US" sz="12331" b="1" dirty="0">
              <a:solidFill>
                <a:srgbClr val="71AA48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9829800" y="7389050"/>
            <a:ext cx="5638800" cy="650050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15" name="TextBox 15"/>
          <p:cNvSpPr txBox="1"/>
          <p:nvPr/>
        </p:nvSpPr>
        <p:spPr>
          <a:xfrm>
            <a:off x="9829800" y="7467853"/>
            <a:ext cx="56388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3200" dirty="0">
                <a:solidFill>
                  <a:srgbClr val="FFFFFF"/>
                </a:solidFill>
                <a:latin typeface="Times New Roman" panose="02020603050405020304" pitchFamily="18" charset="0"/>
                <a:ea typeface="Montserrat Semi-Bold"/>
                <a:cs typeface="Times New Roman" panose="02020603050405020304" pitchFamily="18" charset="0"/>
                <a:sym typeface="Montserrat Semi-Bold"/>
              </a:rPr>
              <a:t>Dr. Emel GÜLÜMPINAR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ea typeface="Montserrat Semi-Bold"/>
              <a:cs typeface="Times New Roman" panose="02020603050405020304" pitchFamily="18" charset="0"/>
              <a:sym typeface="Montserrat Semi-Bold"/>
            </a:endParaRPr>
          </a:p>
        </p:txBody>
      </p:sp>
      <p:sp>
        <p:nvSpPr>
          <p:cNvPr id="16" name="AutoShape 16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609014" y="869554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12 Tips For Healthy Aging After 65">
            <a:extLst>
              <a:ext uri="{FF2B5EF4-FFF2-40B4-BE49-F238E27FC236}">
                <a16:creationId xmlns:a16="http://schemas.microsoft.com/office/drawing/2014/main" id="{F5C97AFA-3D5C-4512-9444-65F175481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005" y="1610450"/>
            <a:ext cx="7119331" cy="711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Resim 33">
            <a:extLst>
              <a:ext uri="{FF2B5EF4-FFF2-40B4-BE49-F238E27FC236}">
                <a16:creationId xmlns:a16="http://schemas.microsoft.com/office/drawing/2014/main" id="{8AE02EA6-0C9A-47A3-B207-1DAC28504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0"/>
            <a:ext cx="154305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28700" y="905702"/>
            <a:ext cx="351423" cy="245996"/>
          </a:xfrm>
          <a:custGeom>
            <a:avLst/>
            <a:gdLst/>
            <a:ahLst/>
            <a:cxnLst/>
            <a:rect l="l" t="t" r="r" b="b"/>
            <a:pathLst>
              <a:path w="351423" h="245996">
                <a:moveTo>
                  <a:pt x="0" y="0"/>
                </a:moveTo>
                <a:lnTo>
                  <a:pt x="351423" y="0"/>
                </a:lnTo>
                <a:lnTo>
                  <a:pt x="351423" y="245996"/>
                </a:lnTo>
                <a:lnTo>
                  <a:pt x="0" y="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5400000">
            <a:off x="9938438" y="566167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9">
              <a:alphaModFix amt="19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1C9122BA-C178-4C72-A642-6E1CF94D5965}"/>
              </a:ext>
            </a:extLst>
          </p:cNvPr>
          <p:cNvSpPr txBox="1"/>
          <p:nvPr/>
        </p:nvSpPr>
        <p:spPr>
          <a:xfrm>
            <a:off x="14058900" y="1333500"/>
            <a:ext cx="3314700" cy="7571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100" dirty="0">
                <a:solidFill>
                  <a:schemeClr val="bg1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Bir frekansımız olduğunu ve titreştiğimizi, hepimizin birer </a:t>
            </a:r>
            <a:r>
              <a:rPr lang="tr-TR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enerjisel</a:t>
            </a:r>
            <a:r>
              <a:rPr lang="tr-TR" sz="2100" dirty="0">
                <a:solidFill>
                  <a:schemeClr val="bg1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varlık olduğumuzu biliyoruz.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100" dirty="0">
                <a:solidFill>
                  <a:schemeClr val="bg1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Hepimizin birer enerji alanı var.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100" dirty="0">
                <a:solidFill>
                  <a:schemeClr val="bg1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Örneğin; bir odadaki kişinin varlığını onu görmeden veya işitmeden daha önce hissedebiliriz, ilk defa karşılaştığımız birine karşı anında sempati veya antipati duyabiliriz, nazar değmesi tanımlaması…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100" dirty="0">
                <a:solidFill>
                  <a:schemeClr val="bg1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Bu durumlar enerji alanındaki uyum ve uyumsuzlukla açıklanabilir. İşte var olduğumuz her an birbirimize bu enerji bağlarıyla, görünmez enerji bağları ile bağlıyız.</a:t>
            </a:r>
          </a:p>
        </p:txBody>
      </p:sp>
    </p:spTree>
    <p:extLst>
      <p:ext uri="{BB962C8B-B14F-4D97-AF65-F5344CB8AC3E}">
        <p14:creationId xmlns:p14="http://schemas.microsoft.com/office/powerpoint/2010/main" val="76415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815039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3" name="AutoShape 3"/>
          <p:cNvSpPr/>
          <p:nvPr/>
        </p:nvSpPr>
        <p:spPr>
          <a:xfrm>
            <a:off x="11815039" y="6956319"/>
            <a:ext cx="6472961" cy="3330681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6" name="AutoShape 6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2731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28700" y="905702"/>
            <a:ext cx="351423" cy="245996"/>
          </a:xfrm>
          <a:custGeom>
            <a:avLst/>
            <a:gdLst/>
            <a:ahLst/>
            <a:cxnLst/>
            <a:rect l="l" t="t" r="r" b="b"/>
            <a:pathLst>
              <a:path w="351423" h="245996">
                <a:moveTo>
                  <a:pt x="0" y="0"/>
                </a:moveTo>
                <a:lnTo>
                  <a:pt x="351423" y="0"/>
                </a:lnTo>
                <a:lnTo>
                  <a:pt x="351423" y="245996"/>
                </a:lnTo>
                <a:lnTo>
                  <a:pt x="0" y="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860673" y="4649889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D8D2123A-9E03-4A8A-9EDF-820A87EE02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128"/>
          <a:stretch/>
        </p:blipFill>
        <p:spPr>
          <a:xfrm>
            <a:off x="8382000" y="800100"/>
            <a:ext cx="7010400" cy="8668482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571D0BFD-9C78-4199-9DEE-44D0B89D79AF}"/>
              </a:ext>
            </a:extLst>
          </p:cNvPr>
          <p:cNvSpPr txBox="1"/>
          <p:nvPr/>
        </p:nvSpPr>
        <p:spPr>
          <a:xfrm>
            <a:off x="1617826" y="2900621"/>
            <a:ext cx="5295901" cy="535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İnsanların vücudunu çevreleyen elektromanyetik alan olan </a:t>
            </a:r>
            <a:r>
              <a:rPr lang="tr-TR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aura'nın</a:t>
            </a:r>
            <a:r>
              <a:rPr lang="tr-TR" sz="2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birçok önemli fonksiyonu vardır.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Evrensel enerjiyi vücudumuza alarak yaşamımızı idame ettirmemizi sağlayan çakralar </a:t>
            </a:r>
            <a:r>
              <a:rPr lang="tr-TR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aurada</a:t>
            </a:r>
            <a:r>
              <a:rPr lang="tr-TR" sz="2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bulunurlar.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Auramız</a:t>
            </a:r>
            <a:r>
              <a:rPr lang="tr-TR" sz="2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aynı zamanda vücudun çevresini sararak bir kalkan görevi görür.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Eğer sağlam ve güçlü bir </a:t>
            </a:r>
            <a:r>
              <a:rPr lang="tr-TR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auramız</a:t>
            </a:r>
            <a:r>
              <a:rPr lang="tr-TR" sz="2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varsa bize dışarıdan bir hastalık ya da negatif enerjinin gelmesi çok daha güç olacaktır.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Ancak </a:t>
            </a:r>
            <a:r>
              <a:rPr lang="tr-TR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auramız</a:t>
            </a:r>
            <a:r>
              <a:rPr lang="tr-TR" sz="2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zayıflamış veya yırtılmışsa negatif enerjilere ve hastalıklara çok daha açık hale geliriz.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337065" y="0"/>
            <a:ext cx="7950935" cy="51435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3" name="Freeform 3"/>
          <p:cNvSpPr/>
          <p:nvPr/>
        </p:nvSpPr>
        <p:spPr>
          <a:xfrm>
            <a:off x="1028700" y="905702"/>
            <a:ext cx="351423" cy="245996"/>
          </a:xfrm>
          <a:custGeom>
            <a:avLst/>
            <a:gdLst/>
            <a:ahLst/>
            <a:cxnLst/>
            <a:rect l="l" t="t" r="r" b="b"/>
            <a:pathLst>
              <a:path w="351423" h="245996">
                <a:moveTo>
                  <a:pt x="0" y="0"/>
                </a:moveTo>
                <a:lnTo>
                  <a:pt x="351423" y="0"/>
                </a:lnTo>
                <a:lnTo>
                  <a:pt x="351423" y="245996"/>
                </a:lnTo>
                <a:lnTo>
                  <a:pt x="0" y="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up 31">
            <a:extLst>
              <a:ext uri="{FF2B5EF4-FFF2-40B4-BE49-F238E27FC236}">
                <a16:creationId xmlns:a16="http://schemas.microsoft.com/office/drawing/2014/main" id="{C286CC2D-1558-4FA6-821A-952EDADF7636}"/>
              </a:ext>
            </a:extLst>
          </p:cNvPr>
          <p:cNvGrpSpPr/>
          <p:nvPr/>
        </p:nvGrpSpPr>
        <p:grpSpPr>
          <a:xfrm>
            <a:off x="5029201" y="1428988"/>
            <a:ext cx="12230099" cy="6825504"/>
            <a:chOff x="7990224" y="2244454"/>
            <a:chExt cx="9269076" cy="6543438"/>
          </a:xfrm>
        </p:grpSpPr>
        <p:sp>
          <p:nvSpPr>
            <p:cNvPr id="4" name="AutoShape 4"/>
            <p:cNvSpPr/>
            <p:nvPr/>
          </p:nvSpPr>
          <p:spPr>
            <a:xfrm rot="-5400000">
              <a:off x="7969846" y="2264833"/>
              <a:ext cx="4553569" cy="4512812"/>
            </a:xfrm>
            <a:prstGeom prst="rect">
              <a:avLst/>
            </a:prstGeom>
            <a:solidFill>
              <a:srgbClr val="71AA48"/>
            </a:solidFill>
          </p:spPr>
        </p:sp>
        <p:sp>
          <p:nvSpPr>
            <p:cNvPr id="5" name="AutoShape 5"/>
            <p:cNvSpPr/>
            <p:nvPr/>
          </p:nvSpPr>
          <p:spPr>
            <a:xfrm rot="-5400000">
              <a:off x="12726109" y="2264833"/>
              <a:ext cx="4553569" cy="4512812"/>
            </a:xfrm>
            <a:prstGeom prst="rect">
              <a:avLst/>
            </a:prstGeom>
            <a:solidFill>
              <a:srgbClr val="71AA48"/>
            </a:solidFill>
          </p:spPr>
        </p:sp>
        <p:sp>
          <p:nvSpPr>
            <p:cNvPr id="10" name="AutoShape 10"/>
            <p:cNvSpPr/>
            <p:nvPr/>
          </p:nvSpPr>
          <p:spPr>
            <a:xfrm>
              <a:off x="7990224" y="6798023"/>
              <a:ext cx="4512812" cy="1989869"/>
            </a:xfrm>
            <a:prstGeom prst="rect">
              <a:avLst/>
            </a:prstGeom>
            <a:solidFill>
              <a:srgbClr val="27312A"/>
            </a:solidFill>
          </p:spPr>
        </p:sp>
        <p:sp>
          <p:nvSpPr>
            <p:cNvPr id="11" name="AutoShape 11"/>
            <p:cNvSpPr/>
            <p:nvPr/>
          </p:nvSpPr>
          <p:spPr>
            <a:xfrm>
              <a:off x="12746488" y="6798023"/>
              <a:ext cx="4512812" cy="1989869"/>
            </a:xfrm>
            <a:prstGeom prst="rect">
              <a:avLst/>
            </a:prstGeom>
            <a:solidFill>
              <a:srgbClr val="27312A"/>
            </a:solidFill>
          </p:spPr>
        </p:sp>
      </p:grpSp>
      <p:sp>
        <p:nvSpPr>
          <p:cNvPr id="21" name="AutoShape 21"/>
          <p:cNvSpPr/>
          <p:nvPr/>
        </p:nvSpPr>
        <p:spPr>
          <a:xfrm rot="-5400000">
            <a:off x="17397480" y="1004820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Freeform 29"/>
          <p:cNvSpPr/>
          <p:nvPr/>
        </p:nvSpPr>
        <p:spPr>
          <a:xfrm rot="-5400000">
            <a:off x="9938438" y="566167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8">
              <a:alphaModFix amt="1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3" name="Resim 32">
            <a:extLst>
              <a:ext uri="{FF2B5EF4-FFF2-40B4-BE49-F238E27FC236}">
                <a16:creationId xmlns:a16="http://schemas.microsoft.com/office/drawing/2014/main" id="{B00B899F-4538-4B4B-9507-34B0F3BE780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345" b="9906"/>
          <a:stretch/>
        </p:blipFill>
        <p:spPr>
          <a:xfrm>
            <a:off x="5377520" y="1665201"/>
            <a:ext cx="5257800" cy="6183400"/>
          </a:xfrm>
          <a:prstGeom prst="rect">
            <a:avLst/>
          </a:prstGeom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69DD818A-6F7E-4607-8D19-7439EE8B315E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457" y="1665200"/>
            <a:ext cx="5284816" cy="61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12">
            <a:extLst>
              <a:ext uri="{FF2B5EF4-FFF2-40B4-BE49-F238E27FC236}">
                <a16:creationId xmlns:a16="http://schemas.microsoft.com/office/drawing/2014/main" id="{8C0D533C-E4E4-4140-B0FD-1452047C01DA}"/>
              </a:ext>
            </a:extLst>
          </p:cNvPr>
          <p:cNvSpPr txBox="1"/>
          <p:nvPr/>
        </p:nvSpPr>
        <p:spPr>
          <a:xfrm>
            <a:off x="1028700" y="3592596"/>
            <a:ext cx="2705100" cy="4555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O halde auramızın güçlü ve sağlıklı olması fiziksel sağlığımız açısından çok önemlidir.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Bunun yanı sıra ruhsal, zihinsel ve duygusal sağlığımız açısından da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auramızın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sağlıklı ve güçlü olması gerekmektedir. </a:t>
            </a: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1E3667C0-5940-4A16-9D76-7A49262B046C}"/>
              </a:ext>
            </a:extLst>
          </p:cNvPr>
          <p:cNvSpPr txBox="1"/>
          <p:nvPr/>
        </p:nvSpPr>
        <p:spPr>
          <a:xfrm>
            <a:off x="1028700" y="8572500"/>
            <a:ext cx="1523116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Fiziksel bedenimizin üstünde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auramızı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oluşturan katmanlar halinde 4 ayrı enerji bedenine sahibiz.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Her bir katmanın kendine özgü bir işlevi özelliği vardır. </a:t>
            </a:r>
          </a:p>
        </p:txBody>
      </p:sp>
    </p:spTree>
    <p:extLst>
      <p:ext uri="{BB962C8B-B14F-4D97-AF65-F5344CB8AC3E}">
        <p14:creationId xmlns:p14="http://schemas.microsoft.com/office/powerpoint/2010/main" val="2411622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0" y="0"/>
            <a:ext cx="1028700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12" name="Freeform 12"/>
          <p:cNvSpPr/>
          <p:nvPr/>
        </p:nvSpPr>
        <p:spPr>
          <a:xfrm rot="-5400000">
            <a:off x="7873379" y="-65567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06CD080-A25A-4B1C-A3A0-A48CE4EA1297}"/>
              </a:ext>
            </a:extLst>
          </p:cNvPr>
          <p:cNvSpPr txBox="1"/>
          <p:nvPr/>
        </p:nvSpPr>
        <p:spPr>
          <a:xfrm>
            <a:off x="2939069" y="3606965"/>
            <a:ext cx="7119331" cy="1897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330" b="1" dirty="0" err="1">
                <a:solidFill>
                  <a:srgbClr val="1D1D1F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Eterik</a:t>
            </a:r>
            <a:endParaRPr kumimoji="0" lang="en-US" sz="12330" b="1" i="0" u="none" strike="noStrike" kern="1200" cap="none" spc="0" normalizeH="0" baseline="0" noProof="0" dirty="0">
              <a:ln>
                <a:noFill/>
              </a:ln>
              <a:solidFill>
                <a:srgbClr val="1D1D1F"/>
              </a:solidFill>
              <a:effectLst/>
              <a:uLnTx/>
              <a:uFillTx/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31A88588-7D8C-40D3-957E-4E7C4DC703E1}"/>
              </a:ext>
            </a:extLst>
          </p:cNvPr>
          <p:cNvSpPr txBox="1"/>
          <p:nvPr/>
        </p:nvSpPr>
        <p:spPr>
          <a:xfrm>
            <a:off x="2939069" y="5094024"/>
            <a:ext cx="7119331" cy="189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331" b="1" i="0" u="none" strike="noStrike" kern="1200" cap="none" spc="0" normalizeH="0" baseline="0" noProof="0" dirty="0">
                <a:ln>
                  <a:noFill/>
                </a:ln>
                <a:solidFill>
                  <a:srgbClr val="71AA48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Beden</a:t>
            </a:r>
            <a:endParaRPr kumimoji="0" lang="en-US" sz="12331" b="1" i="0" u="none" strike="noStrike" kern="1200" cap="none" spc="0" normalizeH="0" baseline="0" noProof="0" dirty="0">
              <a:ln>
                <a:noFill/>
              </a:ln>
              <a:solidFill>
                <a:srgbClr val="71AA48"/>
              </a:solidFill>
              <a:effectLst/>
              <a:uLnTx/>
              <a:uFillTx/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D84339-4775-44C0-AA9F-6C422F8E05E8}"/>
              </a:ext>
            </a:extLst>
          </p:cNvPr>
          <p:cNvSpPr txBox="1"/>
          <p:nvPr/>
        </p:nvSpPr>
        <p:spPr>
          <a:xfrm>
            <a:off x="9324368" y="3426916"/>
            <a:ext cx="7119331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Çakralar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auranın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bu katmanında bulunur.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Dolayısıyla enerji ve fiziksel beden arasında köprü görevi görür.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Fiziksel bedeni, güneşten ve dünyadan aldığı Evrensel Enerji Alanı ile bağlantıda tutar.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Hastalıklar fiziksel bedende ortaya çıkmadan önce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eterik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bedenimizde görülebilirler.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Çünkü enerjimiz çeşitli sebeplerle düştüğünde, stres, sağlıksız beslenme, aşırı alkol tüketimi gibi…auramız da enerji yırtıkları ve çatlakları oluşur. </a:t>
            </a:r>
          </a:p>
        </p:txBody>
      </p:sp>
    </p:spTree>
    <p:extLst>
      <p:ext uri="{BB962C8B-B14F-4D97-AF65-F5344CB8AC3E}">
        <p14:creationId xmlns:p14="http://schemas.microsoft.com/office/powerpoint/2010/main" val="3136036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337065" y="0"/>
            <a:ext cx="7950935" cy="51435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3" name="Freeform 3"/>
          <p:cNvSpPr/>
          <p:nvPr/>
        </p:nvSpPr>
        <p:spPr>
          <a:xfrm>
            <a:off x="1028700" y="905702"/>
            <a:ext cx="351423" cy="245996"/>
          </a:xfrm>
          <a:custGeom>
            <a:avLst/>
            <a:gdLst/>
            <a:ahLst/>
            <a:cxnLst/>
            <a:rect l="l" t="t" r="r" b="b"/>
            <a:pathLst>
              <a:path w="351423" h="245996">
                <a:moveTo>
                  <a:pt x="0" y="0"/>
                </a:moveTo>
                <a:lnTo>
                  <a:pt x="351423" y="0"/>
                </a:lnTo>
                <a:lnTo>
                  <a:pt x="351423" y="245996"/>
                </a:lnTo>
                <a:lnTo>
                  <a:pt x="0" y="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rot="-5400000">
            <a:off x="8091572" y="2143107"/>
            <a:ext cx="4553569" cy="4756264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5" name="AutoShape 5"/>
          <p:cNvSpPr/>
          <p:nvPr/>
        </p:nvSpPr>
        <p:spPr>
          <a:xfrm rot="-5400000">
            <a:off x="12726109" y="2264833"/>
            <a:ext cx="4553569" cy="4512812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10" name="AutoShape 10"/>
          <p:cNvSpPr/>
          <p:nvPr/>
        </p:nvSpPr>
        <p:spPr>
          <a:xfrm>
            <a:off x="7990224" y="6798023"/>
            <a:ext cx="4756262" cy="1989869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11" name="AutoShape 11"/>
          <p:cNvSpPr/>
          <p:nvPr/>
        </p:nvSpPr>
        <p:spPr>
          <a:xfrm>
            <a:off x="12746488" y="6798023"/>
            <a:ext cx="4512812" cy="1989869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21" name="AutoShape 21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1447800" y="9334500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Freeform 29"/>
          <p:cNvSpPr/>
          <p:nvPr/>
        </p:nvSpPr>
        <p:spPr>
          <a:xfrm rot="-5400000">
            <a:off x="9938438" y="566167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8">
              <a:alphaModFix amt="1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CB510CE4-425E-448D-BBE7-04AA2E2E601A}"/>
              </a:ext>
            </a:extLst>
          </p:cNvPr>
          <p:cNvSpPr txBox="1"/>
          <p:nvPr/>
        </p:nvSpPr>
        <p:spPr>
          <a:xfrm>
            <a:off x="1447800" y="2663990"/>
            <a:ext cx="5232619" cy="569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Kirlian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Makinesi kullanılarak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eterik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bedenimizin fotoğrafı çekilmektedir.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Bir organı kopmuş bir insanın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eterik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bedeni, her zaman o organ varmış gibi görünecektir.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Aynı şekilde bir bitkinin yaprağını kesip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Kirlian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Makinesiyle resmini çektiğimizde sanki yaprak tammış gibi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görürürüz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Bu da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eterik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bedenin bir bütün olduğunu ve sonradan ortaya çıkan kayıplardan etkilenmediğini göstermektedir.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Örneğin Fantom (hayalet) ağrısı bir uzvun kesilmesinden sonra sanki kesilen uzuv yerinde duruyor ve ağrımaya devam ediyormuş gibi ağrı hissedilmesidir.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2B855FC6-D802-46CA-92BB-8364E8DB50CB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994" y="2373146"/>
            <a:ext cx="8822155" cy="6275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985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0" y="0"/>
            <a:ext cx="1028700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12" name="Freeform 12"/>
          <p:cNvSpPr/>
          <p:nvPr/>
        </p:nvSpPr>
        <p:spPr>
          <a:xfrm rot="-5400000">
            <a:off x="7873379" y="-65567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06CD080-A25A-4B1C-A3A0-A48CE4EA1297}"/>
              </a:ext>
            </a:extLst>
          </p:cNvPr>
          <p:cNvSpPr txBox="1"/>
          <p:nvPr/>
        </p:nvSpPr>
        <p:spPr>
          <a:xfrm>
            <a:off x="2939069" y="3988594"/>
            <a:ext cx="772893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8000" b="1" dirty="0">
                <a:solidFill>
                  <a:srgbClr val="1D1D1F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Duygusal/ </a:t>
            </a:r>
            <a:r>
              <a:rPr lang="tr-TR" sz="8000" b="1" dirty="0" err="1">
                <a:solidFill>
                  <a:srgbClr val="1D1D1F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Astral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1D1D1F"/>
              </a:solidFill>
              <a:effectLst/>
              <a:uLnTx/>
              <a:uFillTx/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31A88588-7D8C-40D3-957E-4E7C4DC703E1}"/>
              </a:ext>
            </a:extLst>
          </p:cNvPr>
          <p:cNvSpPr txBox="1"/>
          <p:nvPr/>
        </p:nvSpPr>
        <p:spPr>
          <a:xfrm>
            <a:off x="2939069" y="5094024"/>
            <a:ext cx="711933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0" b="1" i="0" u="none" strike="noStrike" kern="1200" cap="none" spc="0" normalizeH="0" baseline="0" noProof="0" dirty="0">
                <a:ln>
                  <a:noFill/>
                </a:ln>
                <a:solidFill>
                  <a:srgbClr val="71AA48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Beden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71AA48"/>
              </a:solidFill>
              <a:effectLst/>
              <a:uLnTx/>
              <a:uFillTx/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D84339-4775-44C0-AA9F-6C422F8E05E8}"/>
              </a:ext>
            </a:extLst>
          </p:cNvPr>
          <p:cNvSpPr txBox="1"/>
          <p:nvPr/>
        </p:nvSpPr>
        <p:spPr>
          <a:xfrm>
            <a:off x="11444514" y="2804398"/>
            <a:ext cx="5013699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Eterik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bedenin hemen üzerinde bulunur.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Gökkuşağının tüm renklerini içerir.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Kişinin duygu durumuna göre renk değiştirir.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Duyguların faaliyet gösterdiği karakter farklılıklarımızı oluşturan katman burasıdır.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Duygu beden kararsız duygular, bilinçli veya bilinçsiz korku ve saldırganlıkların yanı sıra, yalnızlık, terk edilmişlik, özgüven eksikliği ve benzeri duyguları saklayarak taşır. </a:t>
            </a:r>
          </a:p>
        </p:txBody>
      </p:sp>
    </p:spTree>
    <p:extLst>
      <p:ext uri="{BB962C8B-B14F-4D97-AF65-F5344CB8AC3E}">
        <p14:creationId xmlns:p14="http://schemas.microsoft.com/office/powerpoint/2010/main" val="2411140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0" y="0"/>
            <a:ext cx="1028700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12" name="Freeform 12"/>
          <p:cNvSpPr/>
          <p:nvPr/>
        </p:nvSpPr>
        <p:spPr>
          <a:xfrm rot="-5400000">
            <a:off x="7873379" y="-65567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06CD080-A25A-4B1C-A3A0-A48CE4EA1297}"/>
              </a:ext>
            </a:extLst>
          </p:cNvPr>
          <p:cNvSpPr txBox="1"/>
          <p:nvPr/>
        </p:nvSpPr>
        <p:spPr>
          <a:xfrm>
            <a:off x="2939069" y="3759365"/>
            <a:ext cx="7119331" cy="1897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330" b="1" dirty="0">
                <a:solidFill>
                  <a:srgbClr val="1D1D1F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Zihinsel</a:t>
            </a:r>
            <a:endParaRPr kumimoji="0" lang="en-US" sz="12330" b="1" i="0" u="none" strike="noStrike" kern="1200" cap="none" spc="0" normalizeH="0" baseline="0" noProof="0" dirty="0">
              <a:ln>
                <a:noFill/>
              </a:ln>
              <a:solidFill>
                <a:srgbClr val="1D1D1F"/>
              </a:solidFill>
              <a:effectLst/>
              <a:uLnTx/>
              <a:uFillTx/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31A88588-7D8C-40D3-957E-4E7C4DC703E1}"/>
              </a:ext>
            </a:extLst>
          </p:cNvPr>
          <p:cNvSpPr txBox="1"/>
          <p:nvPr/>
        </p:nvSpPr>
        <p:spPr>
          <a:xfrm>
            <a:off x="2939069" y="5246424"/>
            <a:ext cx="7119331" cy="189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331" b="1" i="0" u="none" strike="noStrike" kern="1200" cap="none" spc="0" normalizeH="0" baseline="0" noProof="0" dirty="0">
                <a:ln>
                  <a:noFill/>
                </a:ln>
                <a:solidFill>
                  <a:srgbClr val="71AA48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Beden</a:t>
            </a:r>
            <a:endParaRPr kumimoji="0" lang="en-US" sz="12331" b="1" i="0" u="none" strike="noStrike" kern="1200" cap="none" spc="0" normalizeH="0" baseline="0" noProof="0" dirty="0">
              <a:ln>
                <a:noFill/>
              </a:ln>
              <a:solidFill>
                <a:srgbClr val="71AA48"/>
              </a:solidFill>
              <a:effectLst/>
              <a:uLnTx/>
              <a:uFillTx/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D84339-4775-44C0-AA9F-6C422F8E05E8}"/>
              </a:ext>
            </a:extLst>
          </p:cNvPr>
          <p:cNvSpPr txBox="1"/>
          <p:nvPr/>
        </p:nvSpPr>
        <p:spPr>
          <a:xfrm>
            <a:off x="10363200" y="3133785"/>
            <a:ext cx="5851899" cy="4524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Düşüncelerimizin, yorumlarımızın, akılcı ve sezgisel algılarımızın hepsi bu bedende doğar.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Zihinsel bedenin asıl görevi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içgörünün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kazanılması, dünyayı algılayışımızın oluşmasıdır.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Başkaları ne der mantığını sürekli öne süren ve yaşamını başkalarının ne düşüneceğine göre planlayan bir kişinin zihinsel bedeni son derece sağlıksızdır.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Olumsuz düşünceleri elemek ve yerlerine olumlu düşünceler yerleştirmek de zihinsel bedenin en önemli işlevidir. </a:t>
            </a:r>
          </a:p>
        </p:txBody>
      </p:sp>
    </p:spTree>
    <p:extLst>
      <p:ext uri="{BB962C8B-B14F-4D97-AF65-F5344CB8AC3E}">
        <p14:creationId xmlns:p14="http://schemas.microsoft.com/office/powerpoint/2010/main" val="3650058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0" y="0"/>
            <a:ext cx="1028700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12" name="Freeform 12"/>
          <p:cNvSpPr/>
          <p:nvPr/>
        </p:nvSpPr>
        <p:spPr>
          <a:xfrm rot="-5400000">
            <a:off x="7873379" y="-65567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06CD080-A25A-4B1C-A3A0-A48CE4EA1297}"/>
              </a:ext>
            </a:extLst>
          </p:cNvPr>
          <p:cNvSpPr txBox="1"/>
          <p:nvPr/>
        </p:nvSpPr>
        <p:spPr>
          <a:xfrm>
            <a:off x="2939069" y="3759365"/>
            <a:ext cx="7119331" cy="1897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330" b="1" dirty="0">
                <a:solidFill>
                  <a:srgbClr val="1D1D1F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Ruhsal</a:t>
            </a:r>
            <a:endParaRPr kumimoji="0" lang="en-US" sz="12330" b="1" i="0" u="none" strike="noStrike" kern="1200" cap="none" spc="0" normalizeH="0" baseline="0" noProof="0" dirty="0">
              <a:ln>
                <a:noFill/>
              </a:ln>
              <a:solidFill>
                <a:srgbClr val="1D1D1F"/>
              </a:solidFill>
              <a:effectLst/>
              <a:uLnTx/>
              <a:uFillTx/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31A88588-7D8C-40D3-957E-4E7C4DC703E1}"/>
              </a:ext>
            </a:extLst>
          </p:cNvPr>
          <p:cNvSpPr txBox="1"/>
          <p:nvPr/>
        </p:nvSpPr>
        <p:spPr>
          <a:xfrm>
            <a:off x="2939069" y="5246424"/>
            <a:ext cx="7119331" cy="189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331" b="1" i="0" u="none" strike="noStrike" kern="1200" cap="none" spc="0" normalizeH="0" baseline="0" noProof="0" dirty="0">
                <a:ln>
                  <a:noFill/>
                </a:ln>
                <a:solidFill>
                  <a:srgbClr val="71AA48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Beden</a:t>
            </a:r>
            <a:endParaRPr kumimoji="0" lang="en-US" sz="12331" b="1" i="0" u="none" strike="noStrike" kern="1200" cap="none" spc="0" normalizeH="0" baseline="0" noProof="0" dirty="0">
              <a:ln>
                <a:noFill/>
              </a:ln>
              <a:solidFill>
                <a:srgbClr val="71AA48"/>
              </a:solidFill>
              <a:effectLst/>
              <a:uLnTx/>
              <a:uFillTx/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D84339-4775-44C0-AA9F-6C422F8E05E8}"/>
              </a:ext>
            </a:extLst>
          </p:cNvPr>
          <p:cNvSpPr txBox="1"/>
          <p:nvPr/>
        </p:nvSpPr>
        <p:spPr>
          <a:xfrm>
            <a:off x="10363200" y="3133785"/>
            <a:ext cx="5851899" cy="5016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Tüm enerji bedenlerimiz içerisinde en yüksek titreşime sahip olan bedenimizdir.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Ruhsal beden yoluyla birlik duygusunu en üst düzeyde yaşarız her şeyin yaratıcısı ile bütünleşiriz.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Ruhsal açıdan gelişmiş olan insanların yanında huzur ve sükûnet hisleri duyarız ya da bu kişilerin şifa enerjisinden faydalanırız.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Varoluşumuzun kaynağını, hedefini ve yaşamımızın amacını yalnızca ruhsal beden yoluyla tanımlayabiliriz.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Ruhsal beden sevgi, mutluluk ve bilgiyi yansıtır.</a:t>
            </a:r>
          </a:p>
        </p:txBody>
      </p:sp>
    </p:spTree>
    <p:extLst>
      <p:ext uri="{BB962C8B-B14F-4D97-AF65-F5344CB8AC3E}">
        <p14:creationId xmlns:p14="http://schemas.microsoft.com/office/powerpoint/2010/main" val="4040861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3">
            <a:extLst>
              <a:ext uri="{FF2B5EF4-FFF2-40B4-BE49-F238E27FC236}">
                <a16:creationId xmlns:a16="http://schemas.microsoft.com/office/drawing/2014/main" id="{E8D49776-616D-4D95-8D94-704CD0955FD1}"/>
              </a:ext>
            </a:extLst>
          </p:cNvPr>
          <p:cNvSpPr/>
          <p:nvPr/>
        </p:nvSpPr>
        <p:spPr>
          <a:xfrm>
            <a:off x="4016861" y="5143500"/>
            <a:ext cx="5431939" cy="5143500"/>
          </a:xfrm>
          <a:prstGeom prst="rect">
            <a:avLst/>
          </a:prstGeom>
          <a:solidFill>
            <a:srgbClr val="71AA48"/>
          </a:solidFill>
        </p:spPr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4787537-FA4D-479A-8789-10A02B9A6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97" y="-1814"/>
            <a:ext cx="7913077" cy="102870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0" y="0"/>
            <a:ext cx="1028700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12" name="Freeform 12"/>
          <p:cNvSpPr/>
          <p:nvPr/>
        </p:nvSpPr>
        <p:spPr>
          <a:xfrm rot="-5400000">
            <a:off x="7036079" y="564506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3D5E7F33-BCED-470D-B85D-BD2711C5C0BD}"/>
              </a:ext>
            </a:extLst>
          </p:cNvPr>
          <p:cNvSpPr txBox="1"/>
          <p:nvPr/>
        </p:nvSpPr>
        <p:spPr>
          <a:xfrm>
            <a:off x="10972800" y="2125475"/>
            <a:ext cx="5257800" cy="603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Auramız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dış dünyaya gönderdiğimiz kişisel mesajlarımızı oluşturur.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Bu beden aynı zamanda kocaman bir anten, istediğimiz şeyleri hayatımıza çeken bir radar- alıcı görevi görüyor.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Bedenimizi sağlıklı tutarsak o da bize istediklerimizin titreşimini çeker.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Biz hayatımızda bolluk, bereket, zenginlik istiyoruz. Peki bedenimiz buna hazır mı, bedenimiz gelecek olanı taşıyabilecek mi, kaslarıyla, dokularıyla, duygularıyla, nefesiyle fiziksel beden hazır olmalı.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Zenginlik, bolluk, bereket istiyorsak hayatımız da, bedenimiz de coşkulu, hareketli, esnek, aktif ve dinamik olmalı ki bolluk bereketi hayatımıza çekebilelim.</a:t>
            </a:r>
          </a:p>
        </p:txBody>
      </p:sp>
    </p:spTree>
    <p:extLst>
      <p:ext uri="{BB962C8B-B14F-4D97-AF65-F5344CB8AC3E}">
        <p14:creationId xmlns:p14="http://schemas.microsoft.com/office/powerpoint/2010/main" val="1932107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337065" y="0"/>
            <a:ext cx="7950935" cy="51435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3" name="Freeform 3"/>
          <p:cNvSpPr/>
          <p:nvPr/>
        </p:nvSpPr>
        <p:spPr>
          <a:xfrm>
            <a:off x="1028700" y="905702"/>
            <a:ext cx="351423" cy="245996"/>
          </a:xfrm>
          <a:custGeom>
            <a:avLst/>
            <a:gdLst/>
            <a:ahLst/>
            <a:cxnLst/>
            <a:rect l="l" t="t" r="r" b="b"/>
            <a:pathLst>
              <a:path w="351423" h="245996">
                <a:moveTo>
                  <a:pt x="0" y="0"/>
                </a:moveTo>
                <a:lnTo>
                  <a:pt x="351423" y="0"/>
                </a:lnTo>
                <a:lnTo>
                  <a:pt x="351423" y="245996"/>
                </a:lnTo>
                <a:lnTo>
                  <a:pt x="0" y="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rot="-5400000">
            <a:off x="8091572" y="2143107"/>
            <a:ext cx="4553569" cy="4756264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5" name="AutoShape 5"/>
          <p:cNvSpPr/>
          <p:nvPr/>
        </p:nvSpPr>
        <p:spPr>
          <a:xfrm rot="-5400000">
            <a:off x="12726109" y="2264833"/>
            <a:ext cx="4553569" cy="4512812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10" name="AutoShape 10"/>
          <p:cNvSpPr/>
          <p:nvPr/>
        </p:nvSpPr>
        <p:spPr>
          <a:xfrm>
            <a:off x="7990224" y="6798023"/>
            <a:ext cx="4756262" cy="1989869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11" name="AutoShape 11"/>
          <p:cNvSpPr/>
          <p:nvPr/>
        </p:nvSpPr>
        <p:spPr>
          <a:xfrm>
            <a:off x="12746488" y="6798023"/>
            <a:ext cx="4512812" cy="1989869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21" name="AutoShape 21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1752600" y="9334500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Freeform 29"/>
          <p:cNvSpPr/>
          <p:nvPr/>
        </p:nvSpPr>
        <p:spPr>
          <a:xfrm rot="-5400000">
            <a:off x="9938438" y="566167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8">
              <a:alphaModFix amt="1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2" name="Resim 31">
            <a:extLst>
              <a:ext uri="{FF2B5EF4-FFF2-40B4-BE49-F238E27FC236}">
                <a16:creationId xmlns:a16="http://schemas.microsoft.com/office/drawing/2014/main" id="{57E5F915-32CE-469B-B492-4847993C94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939"/>
          <a:stretch/>
        </p:blipFill>
        <p:spPr>
          <a:xfrm>
            <a:off x="8204731" y="2590800"/>
            <a:ext cx="8864069" cy="5448300"/>
          </a:xfrm>
          <a:prstGeom prst="rect">
            <a:avLst/>
          </a:prstGeom>
        </p:spPr>
      </p:pic>
      <p:sp>
        <p:nvSpPr>
          <p:cNvPr id="33" name="TextBox 12">
            <a:extLst>
              <a:ext uri="{FF2B5EF4-FFF2-40B4-BE49-F238E27FC236}">
                <a16:creationId xmlns:a16="http://schemas.microsoft.com/office/drawing/2014/main" id="{CB510CE4-425E-448D-BBE7-04AA2E2E601A}"/>
              </a:ext>
            </a:extLst>
          </p:cNvPr>
          <p:cNvSpPr txBox="1"/>
          <p:nvPr/>
        </p:nvSpPr>
        <p:spPr>
          <a:xfrm>
            <a:off x="1576589" y="2385674"/>
            <a:ext cx="5208924" cy="6370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Kişi içinde korku taşıyorsa bu korkuyu taşıyan ve destekleyen koşul ve titreşimleri kendine çekecektir.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Ve tekamül yolculuğumuzda benzer olaylar döngüler halinde tekrar ve tekrar karşımıza çıkacaktır.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Gördük ki kaderimiz büyük ölçüde kendi ellerimizde ve artık kendimizi değiştirerek yaşamımızı da değiştirebiliriz.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Yapılan çalışmalar yüksek gerilim hatlarının 600 metre yakınında yaşayan kişilerde daha sık Lösemi vakalarının görüldüğünü ,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Cep telefonları,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wi-fi'ler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gibi elektromagnetik alanların bedenimizdeki melatonin hormonunu %50 azalttığını göstermiş.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3B0A927-622D-4758-BB90-68B549BA10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8454"/>
          <a:stretch/>
        </p:blipFill>
        <p:spPr>
          <a:xfrm>
            <a:off x="8204730" y="2592612"/>
            <a:ext cx="8864069" cy="544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66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214499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3" name="AutoShape 3"/>
          <p:cNvSpPr/>
          <p:nvPr/>
        </p:nvSpPr>
        <p:spPr>
          <a:xfrm>
            <a:off x="1672124" y="2101479"/>
            <a:ext cx="8834376" cy="681966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028700" y="905702"/>
            <a:ext cx="351423" cy="245996"/>
          </a:xfrm>
          <a:custGeom>
            <a:avLst/>
            <a:gdLst/>
            <a:ahLst/>
            <a:cxnLst/>
            <a:rect l="l" t="t" r="r" b="b"/>
            <a:pathLst>
              <a:path w="351423" h="245996">
                <a:moveTo>
                  <a:pt x="0" y="0"/>
                </a:moveTo>
                <a:lnTo>
                  <a:pt x="351423" y="0"/>
                </a:lnTo>
                <a:lnTo>
                  <a:pt x="351423" y="245996"/>
                </a:lnTo>
                <a:lnTo>
                  <a:pt x="0" y="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26987" y="3511919"/>
            <a:ext cx="701506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tr-TR" sz="6000" b="1">
                <a:solidFill>
                  <a:srgbClr val="71AA48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Ben Kimim?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26988" y="5010477"/>
            <a:ext cx="6151813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Samsun'da İlçe Sağlık Müdürlüğü KETEM Biriminde çalışıyorum.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16 yaşında bir kızım ve 11 yaşında bir oğlum var.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24 yıllık hekimim ve hep sağlığın Korucu Sağlık Hizmetleri kısmında çalıştım.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rgbClr val="71AA48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Neden burada olduğumuzla ilgili sizler gibi benimde bir hikayem var… </a:t>
            </a:r>
          </a:p>
        </p:txBody>
      </p:sp>
      <p:sp>
        <p:nvSpPr>
          <p:cNvPr id="13" name="AutoShape 13"/>
          <p:cNvSpPr/>
          <p:nvPr/>
        </p:nvSpPr>
        <p:spPr>
          <a:xfrm rot="-5400000">
            <a:off x="7427114" y="5180865"/>
            <a:ext cx="6819663" cy="660890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16" name="Freeform 16"/>
          <p:cNvSpPr/>
          <p:nvPr/>
        </p:nvSpPr>
        <p:spPr>
          <a:xfrm rot="-5400000">
            <a:off x="6400086" y="8456947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AutoShape 17"/>
          <p:cNvSpPr/>
          <p:nvPr/>
        </p:nvSpPr>
        <p:spPr>
          <a:xfrm>
            <a:off x="2826988" y="4663245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D796E27-85DB-40AB-B37E-598C9A4052E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052"/>
          <a:stretch/>
        </p:blipFill>
        <p:spPr>
          <a:xfrm>
            <a:off x="11167391" y="2101478"/>
            <a:ext cx="5444209" cy="68196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D161665-6247-4E25-A5D6-EBD36F95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214"/>
            <a:ext cx="18291156" cy="12189749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28700" y="905702"/>
            <a:ext cx="351423" cy="245996"/>
          </a:xfrm>
          <a:custGeom>
            <a:avLst/>
            <a:gdLst/>
            <a:ahLst/>
            <a:cxnLst/>
            <a:rect l="l" t="t" r="r" b="b"/>
            <a:pathLst>
              <a:path w="351423" h="245996">
                <a:moveTo>
                  <a:pt x="0" y="0"/>
                </a:moveTo>
                <a:lnTo>
                  <a:pt x="351423" y="0"/>
                </a:lnTo>
                <a:lnTo>
                  <a:pt x="351423" y="245996"/>
                </a:lnTo>
                <a:lnTo>
                  <a:pt x="0" y="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5400000">
            <a:off x="9938438" y="566167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9">
              <a:alphaModFix amt="19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1C9122BA-C178-4C72-A642-6E1CF94D5965}"/>
              </a:ext>
            </a:extLst>
          </p:cNvPr>
          <p:cNvSpPr txBox="1"/>
          <p:nvPr/>
        </p:nvSpPr>
        <p:spPr>
          <a:xfrm>
            <a:off x="1028700" y="7658100"/>
            <a:ext cx="849203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tr-TR" sz="4400" dirty="0">
                <a:solidFill>
                  <a:schemeClr val="bg1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Farkındalık Yolun Yarısı, Yapılması Gerekenler İçin De Adım Atmak, Başlangıç Yapmak Gerekir. </a:t>
            </a:r>
          </a:p>
        </p:txBody>
      </p:sp>
    </p:spTree>
    <p:extLst>
      <p:ext uri="{BB962C8B-B14F-4D97-AF65-F5344CB8AC3E}">
        <p14:creationId xmlns:p14="http://schemas.microsoft.com/office/powerpoint/2010/main" val="1663356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3" name="AutoShape 3"/>
          <p:cNvSpPr/>
          <p:nvPr/>
        </p:nvSpPr>
        <p:spPr>
          <a:xfrm>
            <a:off x="11389016" y="3042375"/>
            <a:ext cx="1812748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oval" w="lg" len="lg"/>
          </a:ln>
        </p:spPr>
      </p:sp>
      <p:grpSp>
        <p:nvGrpSpPr>
          <p:cNvPr id="4" name="Group 4"/>
          <p:cNvGrpSpPr/>
          <p:nvPr/>
        </p:nvGrpSpPr>
        <p:grpSpPr>
          <a:xfrm>
            <a:off x="1028700" y="1036499"/>
            <a:ext cx="11493193" cy="5070436"/>
            <a:chOff x="0" y="0"/>
            <a:chExt cx="15324257" cy="676058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27141" b="6765"/>
            <a:stretch>
              <a:fillRect/>
            </a:stretch>
          </p:blipFill>
          <p:spPr>
            <a:xfrm>
              <a:off x="0" y="0"/>
              <a:ext cx="15324257" cy="6760581"/>
            </a:xfrm>
            <a:prstGeom prst="rect">
              <a:avLst/>
            </a:prstGeom>
          </p:spPr>
        </p:pic>
      </p:grpSp>
      <p:sp>
        <p:nvSpPr>
          <p:cNvPr id="9" name="AutoShape 9"/>
          <p:cNvSpPr/>
          <p:nvPr/>
        </p:nvSpPr>
        <p:spPr>
          <a:xfrm rot="-5400000">
            <a:off x="9145736" y="3751766"/>
            <a:ext cx="6091424" cy="660890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12" name="TextBox 12"/>
          <p:cNvSpPr txBox="1"/>
          <p:nvPr/>
        </p:nvSpPr>
        <p:spPr>
          <a:xfrm>
            <a:off x="13695298" y="2781300"/>
            <a:ext cx="354019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Allah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bizi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öyle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mükemmel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bir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makine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olarak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yaratmış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vücudumuz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kendini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yenileme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kapasitesine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sahip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860673" y="5642741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AutoShape 15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D1448D82-B142-4A01-9478-0B6C93857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699" y="1033183"/>
            <a:ext cx="10832303" cy="6094741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5126E37E-50B8-4B02-862A-A16CD3DAF752}"/>
              </a:ext>
            </a:extLst>
          </p:cNvPr>
          <p:cNvSpPr txBox="1"/>
          <p:nvPr/>
        </p:nvSpPr>
        <p:spPr>
          <a:xfrm>
            <a:off x="1028698" y="7532370"/>
            <a:ext cx="5981701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Bağırsak duvarı 2-5 günde,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Sinir kılıfı 3-4 haftada,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Karaciğer 6 ayda,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822EF93-9A75-4A9E-8421-E7116457F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778" y="1033182"/>
            <a:ext cx="10823387" cy="60914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E6B9FD-6DE4-4DB5-A9CA-BCA25C90586D}"/>
              </a:ext>
            </a:extLst>
          </p:cNvPr>
          <p:cNvSpPr txBox="1"/>
          <p:nvPr/>
        </p:nvSpPr>
        <p:spPr>
          <a:xfrm>
            <a:off x="8352176" y="7532370"/>
            <a:ext cx="4838702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Akciğer 1 yılda,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Kalp 20 yılda yenileniyor.</a:t>
            </a:r>
          </a:p>
        </p:txBody>
      </p:sp>
    </p:spTree>
    <p:extLst>
      <p:ext uri="{BB962C8B-B14F-4D97-AF65-F5344CB8AC3E}">
        <p14:creationId xmlns:p14="http://schemas.microsoft.com/office/powerpoint/2010/main" val="3411774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815039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3" name="AutoShape 3"/>
          <p:cNvSpPr/>
          <p:nvPr/>
        </p:nvSpPr>
        <p:spPr>
          <a:xfrm>
            <a:off x="11815039" y="6956319"/>
            <a:ext cx="6472961" cy="3330681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6" name="AutoShape 6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2731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28700" y="905702"/>
            <a:ext cx="351423" cy="245996"/>
          </a:xfrm>
          <a:custGeom>
            <a:avLst/>
            <a:gdLst/>
            <a:ahLst/>
            <a:cxnLst/>
            <a:rect l="l" t="t" r="r" b="b"/>
            <a:pathLst>
              <a:path w="351423" h="245996">
                <a:moveTo>
                  <a:pt x="0" y="0"/>
                </a:moveTo>
                <a:lnTo>
                  <a:pt x="351423" y="0"/>
                </a:lnTo>
                <a:lnTo>
                  <a:pt x="351423" y="245996"/>
                </a:lnTo>
                <a:lnTo>
                  <a:pt x="0" y="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860673" y="4649889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571D0BFD-9C78-4199-9DEE-44D0B89D79AF}"/>
              </a:ext>
            </a:extLst>
          </p:cNvPr>
          <p:cNvSpPr txBox="1"/>
          <p:nvPr/>
        </p:nvSpPr>
        <p:spPr>
          <a:xfrm>
            <a:off x="1543050" y="3467100"/>
            <a:ext cx="5295901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Ruh yaşlanmıyor, beden yaşlanıyor. Yaşlanmak ise bir süreç.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Henüz yaşlanmayı durdurmanın formülünü bulamadık.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Ama nasıl yavaşlatacağımızı, nasıl sağlıklı yaş alabileceğimizi biliyoruz.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Lütfen hayatı irdeleyin. Hayat amacınızı bulun ve hayat amacınıza uygun bir hayat yolculuğu yapın.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Bu yolculuğu yaparken fiziksel sağlığınızı da ciddiye alıp yatırımlar yaptığınızda işte o zaman gerçek sağlıktan bahsedebiliriz.</a:t>
            </a:r>
          </a:p>
        </p:txBody>
      </p:sp>
      <p:pic>
        <p:nvPicPr>
          <p:cNvPr id="4" name="Elderly couple dances in street">
            <a:hlinkClick r:id="" action="ppaction://media"/>
            <a:extLst>
              <a:ext uri="{FF2B5EF4-FFF2-40B4-BE49-F238E27FC236}">
                <a16:creationId xmlns:a16="http://schemas.microsoft.com/office/drawing/2014/main" id="{046F6517-E048-491A-9C1A-73D2A40DF2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-434196"/>
            <a:ext cx="6811375" cy="1072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90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416066" y="0"/>
            <a:ext cx="1028700" cy="10287000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3" name="AutoShape 3"/>
          <p:cNvSpPr/>
          <p:nvPr/>
        </p:nvSpPr>
        <p:spPr>
          <a:xfrm>
            <a:off x="13444766" y="0"/>
            <a:ext cx="4843234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4" name="Freeform 4"/>
          <p:cNvSpPr/>
          <p:nvPr/>
        </p:nvSpPr>
        <p:spPr>
          <a:xfrm>
            <a:off x="1028700" y="905702"/>
            <a:ext cx="351423" cy="245996"/>
          </a:xfrm>
          <a:custGeom>
            <a:avLst/>
            <a:gdLst/>
            <a:ahLst/>
            <a:cxnLst/>
            <a:rect l="l" t="t" r="r" b="b"/>
            <a:pathLst>
              <a:path w="351423" h="245996">
                <a:moveTo>
                  <a:pt x="0" y="0"/>
                </a:moveTo>
                <a:lnTo>
                  <a:pt x="351423" y="0"/>
                </a:lnTo>
                <a:lnTo>
                  <a:pt x="351423" y="245996"/>
                </a:lnTo>
                <a:lnTo>
                  <a:pt x="0" y="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66800" y="5928345"/>
            <a:ext cx="6738458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330" b="1" dirty="0">
                <a:solidFill>
                  <a:srgbClr val="71AA48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Ederim</a:t>
            </a:r>
            <a:endParaRPr kumimoji="0" lang="en-US" sz="12330" b="1" i="0" u="none" strike="noStrike" kern="1200" cap="none" spc="0" normalizeH="0" baseline="0" noProof="0" dirty="0">
              <a:ln>
                <a:noFill/>
              </a:ln>
              <a:solidFill>
                <a:srgbClr val="71AA48"/>
              </a:solidFill>
              <a:effectLst/>
              <a:uLnTx/>
              <a:uFillTx/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66800" y="4434038"/>
            <a:ext cx="6738458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330" b="1" i="0" u="none" strike="noStrike" kern="1200" cap="none" spc="0" normalizeH="0" baseline="0" noProof="0" dirty="0">
                <a:ln>
                  <a:noFill/>
                </a:ln>
                <a:solidFill>
                  <a:srgbClr val="1D1D1F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Teşekkür</a:t>
            </a:r>
            <a:endParaRPr kumimoji="0" lang="en-US" sz="12330" b="1" i="0" u="none" strike="noStrike" kern="1200" cap="none" spc="0" normalizeH="0" baseline="0" noProof="0" dirty="0">
              <a:ln>
                <a:noFill/>
              </a:ln>
              <a:solidFill>
                <a:srgbClr val="1D1D1F"/>
              </a:solidFill>
              <a:effectLst/>
              <a:uLnTx/>
              <a:uFillTx/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860673" y="564506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6956D633-C5D4-4F5F-8C1D-0221A9741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722" y="2461429"/>
            <a:ext cx="8823388" cy="6337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6" name="AutoShape 6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2731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28700" y="905702"/>
            <a:ext cx="351423" cy="245996"/>
          </a:xfrm>
          <a:custGeom>
            <a:avLst/>
            <a:gdLst/>
            <a:ahLst/>
            <a:cxnLst/>
            <a:rect l="l" t="t" r="r" b="b"/>
            <a:pathLst>
              <a:path w="351423" h="245996">
                <a:moveTo>
                  <a:pt x="0" y="0"/>
                </a:moveTo>
                <a:lnTo>
                  <a:pt x="351423" y="0"/>
                </a:lnTo>
                <a:lnTo>
                  <a:pt x="351423" y="245996"/>
                </a:lnTo>
                <a:lnTo>
                  <a:pt x="0" y="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479861" y="-342900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2" descr="En Verimli Uyku Saatleri Nelerdir? Uykudan Verim Alma Teknikleri">
            <a:extLst>
              <a:ext uri="{FF2B5EF4-FFF2-40B4-BE49-F238E27FC236}">
                <a16:creationId xmlns:a16="http://schemas.microsoft.com/office/drawing/2014/main" id="{54D4F6F6-5981-42E2-B528-2C607E168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t="7808" r="7238" b="7415"/>
          <a:stretch/>
        </p:blipFill>
        <p:spPr bwMode="auto">
          <a:xfrm>
            <a:off x="2514600" y="1105382"/>
            <a:ext cx="3631215" cy="28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408FCA04-EF61-4E96-AA92-E4CA136CD51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77" r="1177"/>
          <a:stretch>
            <a:fillRect/>
          </a:stretch>
        </p:blipFill>
        <p:spPr>
          <a:xfrm>
            <a:off x="6272549" y="1105382"/>
            <a:ext cx="3021615" cy="2831469"/>
          </a:xfrm>
          <a:prstGeom prst="rect">
            <a:avLst/>
          </a:prstGeom>
        </p:spPr>
      </p:pic>
      <p:pic>
        <p:nvPicPr>
          <p:cNvPr id="1026" name="Picture 2" descr="How every glass of tap water you drink has been consumed by up to TEN  people before you | Daily Mail Online">
            <a:extLst>
              <a:ext uri="{FF2B5EF4-FFF2-40B4-BE49-F238E27FC236}">
                <a16:creationId xmlns:a16="http://schemas.microsoft.com/office/drawing/2014/main" id="{F6934E6D-A99E-49CE-A159-36210CE9A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6" r="18979"/>
          <a:stretch/>
        </p:blipFill>
        <p:spPr bwMode="auto">
          <a:xfrm>
            <a:off x="9467129" y="1105381"/>
            <a:ext cx="2921264" cy="28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F610E6C-84A3-4843-A799-969786D801E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897" r="22148"/>
          <a:stretch/>
        </p:blipFill>
        <p:spPr>
          <a:xfrm>
            <a:off x="12600964" y="1105381"/>
            <a:ext cx="3478777" cy="283146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64FE527-0B75-4F65-979C-5B07FC84EE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1402" y="4210438"/>
            <a:ext cx="4222629" cy="2592874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B3E2FA17-DBA5-465B-B4F5-E3717756E1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9675" y="4210438"/>
            <a:ext cx="3889311" cy="2592874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0BF057FA-C146-445C-94FA-0A51D8B9E9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04630" y="4210438"/>
            <a:ext cx="3889311" cy="2592874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FD13ACE7-F393-4583-8619-7D268C7C7DE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22" r="7127"/>
          <a:stretch/>
        </p:blipFill>
        <p:spPr>
          <a:xfrm>
            <a:off x="5610928" y="7122626"/>
            <a:ext cx="3889311" cy="2592874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E1026868-14C9-44D5-9D5B-5B513A0A89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07229" y="7122768"/>
            <a:ext cx="3910312" cy="2592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007641" cy="92583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3" name="AutoShape 3"/>
          <p:cNvSpPr/>
          <p:nvPr/>
        </p:nvSpPr>
        <p:spPr>
          <a:xfrm>
            <a:off x="0" y="9258300"/>
            <a:ext cx="8007641" cy="1028700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4" name="Freeform 4"/>
          <p:cNvSpPr/>
          <p:nvPr/>
        </p:nvSpPr>
        <p:spPr>
          <a:xfrm>
            <a:off x="1028700" y="905702"/>
            <a:ext cx="351423" cy="245996"/>
          </a:xfrm>
          <a:custGeom>
            <a:avLst/>
            <a:gdLst/>
            <a:ahLst/>
            <a:cxnLst/>
            <a:rect l="l" t="t" r="r" b="b"/>
            <a:pathLst>
              <a:path w="351423" h="245996">
                <a:moveTo>
                  <a:pt x="0" y="0"/>
                </a:moveTo>
                <a:lnTo>
                  <a:pt x="351423" y="0"/>
                </a:lnTo>
                <a:lnTo>
                  <a:pt x="351423" y="245996"/>
                </a:lnTo>
                <a:lnTo>
                  <a:pt x="0" y="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AutoShape 16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609014" y="869554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9"/>
                </a:lnTo>
                <a:lnTo>
                  <a:pt x="0" y="9283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5530ABB-A456-4689-B734-437E57054F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0" y="1398807"/>
            <a:ext cx="10467975" cy="8343900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4204B063-B8B4-45E9-A743-A05943B83658}"/>
              </a:ext>
            </a:extLst>
          </p:cNvPr>
          <p:cNvSpPr txBox="1"/>
          <p:nvPr/>
        </p:nvSpPr>
        <p:spPr>
          <a:xfrm>
            <a:off x="10972799" y="2465844"/>
            <a:ext cx="5786784" cy="535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Günümüz dünyasında sağlığa bakış açısı değişiyor.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Hem fiziksel bedenimiz hem de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enerjetik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bedenimizin sağlıklı olmasından bahsediyoruz.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Hastalığın ne kadar ciddileşeceği psikolojik,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enerjetik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ve beslenme faktörlerine, yeri ve cinsinin ise duygusal çatışmanın içeriğine bağlı olduğunu anladık.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İnsan bedeni sadece fiziksel bir yapıdan ibaret değil; aynı zamanda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enerjisel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ve ruhsal boyutlara da sahip bir varlık.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Sağlığı ilgilendiren bu </a:t>
            </a:r>
            <a:r>
              <a:rPr lang="tr-T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komponentlerle</a:t>
            </a: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tek başına çalışmalar yapmak ise işe yaramıyor. Ancak farkındalık iyileşmenin ilk adımıdır. </a:t>
            </a:r>
          </a:p>
        </p:txBody>
      </p:sp>
    </p:spTree>
    <p:extLst>
      <p:ext uri="{BB962C8B-B14F-4D97-AF65-F5344CB8AC3E}">
        <p14:creationId xmlns:p14="http://schemas.microsoft.com/office/powerpoint/2010/main" val="4220806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asy Ways to Live a Healthy Life – Marin Medical Aesthetics">
            <a:extLst>
              <a:ext uri="{FF2B5EF4-FFF2-40B4-BE49-F238E27FC236}">
                <a16:creationId xmlns:a16="http://schemas.microsoft.com/office/drawing/2014/main" id="{D2CF11DD-42AC-4FBD-A401-82826AB9B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2"/>
          <a:stretch/>
        </p:blipFill>
        <p:spPr bwMode="auto">
          <a:xfrm>
            <a:off x="-2667000" y="0"/>
            <a:ext cx="11125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0" y="0"/>
            <a:ext cx="1028700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12" name="Freeform 12"/>
          <p:cNvSpPr/>
          <p:nvPr/>
        </p:nvSpPr>
        <p:spPr>
          <a:xfrm rot="-5400000">
            <a:off x="8059574" y="615508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523E4383-11E3-466F-833C-5DA0769C40E9}"/>
              </a:ext>
            </a:extLst>
          </p:cNvPr>
          <p:cNvSpPr txBox="1"/>
          <p:nvPr/>
        </p:nvSpPr>
        <p:spPr>
          <a:xfrm>
            <a:off x="10630925" y="2904297"/>
            <a:ext cx="6130470" cy="4478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tr-TR" sz="5000" dirty="0">
                <a:solidFill>
                  <a:srgbClr val="71AA48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Peki Fiziksel Bedenimizin Sağlıklı Olması İçin Neler Yapabiliriz?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337065" y="0"/>
            <a:ext cx="7950935" cy="51435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3" name="Freeform 3"/>
          <p:cNvSpPr/>
          <p:nvPr/>
        </p:nvSpPr>
        <p:spPr>
          <a:xfrm>
            <a:off x="1028700" y="905702"/>
            <a:ext cx="351423" cy="245996"/>
          </a:xfrm>
          <a:custGeom>
            <a:avLst/>
            <a:gdLst/>
            <a:ahLst/>
            <a:cxnLst/>
            <a:rect l="l" t="t" r="r" b="b"/>
            <a:pathLst>
              <a:path w="351423" h="245996">
                <a:moveTo>
                  <a:pt x="0" y="0"/>
                </a:moveTo>
                <a:lnTo>
                  <a:pt x="351423" y="0"/>
                </a:lnTo>
                <a:lnTo>
                  <a:pt x="351423" y="245996"/>
                </a:lnTo>
                <a:lnTo>
                  <a:pt x="0" y="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rot="-5400000">
            <a:off x="8091572" y="2143107"/>
            <a:ext cx="4553569" cy="4756264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5" name="AutoShape 5"/>
          <p:cNvSpPr/>
          <p:nvPr/>
        </p:nvSpPr>
        <p:spPr>
          <a:xfrm rot="-5400000">
            <a:off x="12726109" y="2264833"/>
            <a:ext cx="4553569" cy="4512812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10" name="AutoShape 10"/>
          <p:cNvSpPr/>
          <p:nvPr/>
        </p:nvSpPr>
        <p:spPr>
          <a:xfrm>
            <a:off x="7990224" y="6798023"/>
            <a:ext cx="4756262" cy="1989869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11" name="AutoShape 11"/>
          <p:cNvSpPr/>
          <p:nvPr/>
        </p:nvSpPr>
        <p:spPr>
          <a:xfrm>
            <a:off x="12746488" y="6798023"/>
            <a:ext cx="4512812" cy="1989869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21" name="AutoShape 21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1752600" y="9334500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Freeform 29"/>
          <p:cNvSpPr/>
          <p:nvPr/>
        </p:nvSpPr>
        <p:spPr>
          <a:xfrm rot="-5400000">
            <a:off x="9938438" y="566167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8">
              <a:alphaModFix amt="1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2" name="Resim 31">
            <a:extLst>
              <a:ext uri="{FF2B5EF4-FFF2-40B4-BE49-F238E27FC236}">
                <a16:creationId xmlns:a16="http://schemas.microsoft.com/office/drawing/2014/main" id="{57E5F915-32CE-469B-B492-4847993C94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939"/>
          <a:stretch/>
        </p:blipFill>
        <p:spPr>
          <a:xfrm>
            <a:off x="8204731" y="2590800"/>
            <a:ext cx="8864069" cy="5448300"/>
          </a:xfrm>
          <a:prstGeom prst="rect">
            <a:avLst/>
          </a:prstGeom>
        </p:spPr>
      </p:pic>
      <p:sp>
        <p:nvSpPr>
          <p:cNvPr id="33" name="TextBox 12">
            <a:extLst>
              <a:ext uri="{FF2B5EF4-FFF2-40B4-BE49-F238E27FC236}">
                <a16:creationId xmlns:a16="http://schemas.microsoft.com/office/drawing/2014/main" id="{CB510CE4-425E-448D-BBE7-04AA2E2E601A}"/>
              </a:ext>
            </a:extLst>
          </p:cNvPr>
          <p:cNvSpPr txBox="1"/>
          <p:nvPr/>
        </p:nvSpPr>
        <p:spPr>
          <a:xfrm>
            <a:off x="1752599" y="2220635"/>
            <a:ext cx="5232619" cy="5970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Mevcut yaşam şartlarında vücudumuzun ihtiyacı olan vitamin ve mineral değerleri arttı.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Buna karşılık besinlerden aldığımız vitamin ve mineral değerleri azaldı.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Yapılan çalışmalar göstermiş ki toplumun %92’si en az 1 tane olmak üzere vitamin ya da mineral eksikliğine sahiptir.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Bunun sonucu olarak da ilerleyen yıllarda kronik hastalıklar ve onlara bağlı komplikasyonlar nedeniyle yaşam süresi kısalacak.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800" dirty="0">
                <a:solidFill>
                  <a:srgbClr val="71AA48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Yani bu da çocuklarımızın bizim kadar uzun yaşam süresi olmayacak demektir.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3" name="AutoShape 3"/>
          <p:cNvSpPr/>
          <p:nvPr/>
        </p:nvSpPr>
        <p:spPr>
          <a:xfrm>
            <a:off x="11389016" y="3042375"/>
            <a:ext cx="1812748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oval" w="lg" len="lg"/>
          </a:ln>
        </p:spPr>
      </p:sp>
      <p:grpSp>
        <p:nvGrpSpPr>
          <p:cNvPr id="4" name="Group 4"/>
          <p:cNvGrpSpPr/>
          <p:nvPr/>
        </p:nvGrpSpPr>
        <p:grpSpPr>
          <a:xfrm>
            <a:off x="1028700" y="1036499"/>
            <a:ext cx="11493193" cy="5070436"/>
            <a:chOff x="0" y="0"/>
            <a:chExt cx="15324257" cy="676058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27141" b="6765"/>
            <a:stretch>
              <a:fillRect/>
            </a:stretch>
          </p:blipFill>
          <p:spPr>
            <a:xfrm>
              <a:off x="0" y="0"/>
              <a:ext cx="15324257" cy="6760581"/>
            </a:xfrm>
            <a:prstGeom prst="rect">
              <a:avLst/>
            </a:prstGeom>
          </p:spPr>
        </p:pic>
      </p:grpSp>
      <p:sp>
        <p:nvSpPr>
          <p:cNvPr id="9" name="AutoShape 9"/>
          <p:cNvSpPr/>
          <p:nvPr/>
        </p:nvSpPr>
        <p:spPr>
          <a:xfrm rot="-5400000">
            <a:off x="9145736" y="3751766"/>
            <a:ext cx="6091424" cy="660890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12" name="TextBox 12"/>
          <p:cNvSpPr txBox="1"/>
          <p:nvPr/>
        </p:nvSpPr>
        <p:spPr>
          <a:xfrm>
            <a:off x="13695298" y="2781300"/>
            <a:ext cx="3540190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Ben</a:t>
            </a:r>
            <a:r>
              <a:rPr lang="tr-TR" sz="32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sağlıklı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kalma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ile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ilgili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mücadeleyi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orman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yangınına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benzetiyorum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860673" y="5642741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AutoShape 15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D1448D82-B142-4A01-9478-0B6C93857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699" y="1033183"/>
            <a:ext cx="10832303" cy="6094741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5126E37E-50B8-4B02-862A-A16CD3DAF752}"/>
              </a:ext>
            </a:extLst>
          </p:cNvPr>
          <p:cNvSpPr txBox="1"/>
          <p:nvPr/>
        </p:nvSpPr>
        <p:spPr>
          <a:xfrm>
            <a:off x="1028698" y="7532370"/>
            <a:ext cx="1620678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Benzer şekilde sağlıklı kalmak, kronik hastalıklara yakalanmamak da kombine olmalı. Yani sadece fiziksel bedenle ilgili çalışmalar yapmak yetmez. Aynı zamanda çevresel faktörleri de düzenlemeye çalışmalıyız. Ve beraberinde </a:t>
            </a:r>
            <a:r>
              <a:rPr lang="tr-TR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enerjetik</a:t>
            </a:r>
            <a:r>
              <a:rPr lang="tr-TR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bedenimizi de beslemeliyiz.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3">
            <a:extLst>
              <a:ext uri="{FF2B5EF4-FFF2-40B4-BE49-F238E27FC236}">
                <a16:creationId xmlns:a16="http://schemas.microsoft.com/office/drawing/2014/main" id="{E8D49776-616D-4D95-8D94-704CD0955FD1}"/>
              </a:ext>
            </a:extLst>
          </p:cNvPr>
          <p:cNvSpPr/>
          <p:nvPr/>
        </p:nvSpPr>
        <p:spPr>
          <a:xfrm>
            <a:off x="3505200" y="5143500"/>
            <a:ext cx="5431939" cy="5143500"/>
          </a:xfrm>
          <a:prstGeom prst="rect">
            <a:avLst/>
          </a:prstGeom>
          <a:solidFill>
            <a:srgbClr val="71AA48"/>
          </a:solidFill>
        </p:spPr>
      </p:sp>
      <p:grpSp>
        <p:nvGrpSpPr>
          <p:cNvPr id="2" name="Group 2"/>
          <p:cNvGrpSpPr/>
          <p:nvPr/>
        </p:nvGrpSpPr>
        <p:grpSpPr>
          <a:xfrm>
            <a:off x="1028699" y="0"/>
            <a:ext cx="7200891" cy="10287000"/>
            <a:chOff x="-1" y="0"/>
            <a:chExt cx="960118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 rotWithShape="1">
            <a:blip r:embed="rId2"/>
            <a:srcRect l="53268" r="94"/>
            <a:stretch/>
          </p:blipFill>
          <p:spPr>
            <a:xfrm>
              <a:off x="-1" y="0"/>
              <a:ext cx="9601188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0" y="0"/>
            <a:ext cx="1028700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12" name="Freeform 12"/>
          <p:cNvSpPr/>
          <p:nvPr/>
        </p:nvSpPr>
        <p:spPr>
          <a:xfrm rot="-5400000">
            <a:off x="7036079" y="564506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3" y="0"/>
                </a:lnTo>
                <a:lnTo>
                  <a:pt x="797253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3D5E7F33-BCED-470D-B85D-BD2711C5C0BD}"/>
              </a:ext>
            </a:extLst>
          </p:cNvPr>
          <p:cNvSpPr txBox="1"/>
          <p:nvPr/>
        </p:nvSpPr>
        <p:spPr>
          <a:xfrm>
            <a:off x="10646260" y="2552700"/>
            <a:ext cx="5431940" cy="569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Karın doyurmak ve beslenmek birbirinden farklı şeyler; bir yerden başlamak zorundayız.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Sağlıklı olmak ve vücudumuzun kendisini yenileyebilmesi için ona ihtiyacı olan vitamin ve mineralleri verip, hücrelerimizi beslemek zorundayız.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Fiziksel bedenimiz iyileşirken beraberinde enerji bedenimiz ile ilgili çalışmalar da yapmalıyız.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Fizik bedenimiz ve enerji bedenlerimiz birbiriyle bağlantılı.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71AA48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Beden katmanlarımızdan biri hastaysa hastalık diğer katmanları da etkilemekte ve hastalanmaktayız.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214499" cy="10287000"/>
          </a:xfrm>
          <a:prstGeom prst="rect">
            <a:avLst/>
          </a:prstGeom>
          <a:solidFill>
            <a:srgbClr val="27312A"/>
          </a:solidFill>
        </p:spPr>
      </p:sp>
      <p:sp>
        <p:nvSpPr>
          <p:cNvPr id="3" name="AutoShape 3"/>
          <p:cNvSpPr/>
          <p:nvPr/>
        </p:nvSpPr>
        <p:spPr>
          <a:xfrm>
            <a:off x="838200" y="2101479"/>
            <a:ext cx="8834376" cy="681966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028700" y="905702"/>
            <a:ext cx="351423" cy="245996"/>
          </a:xfrm>
          <a:custGeom>
            <a:avLst/>
            <a:gdLst/>
            <a:ahLst/>
            <a:cxnLst/>
            <a:rect l="l" t="t" r="r" b="b"/>
            <a:pathLst>
              <a:path w="351423" h="245996">
                <a:moveTo>
                  <a:pt x="0" y="0"/>
                </a:moveTo>
                <a:lnTo>
                  <a:pt x="351423" y="0"/>
                </a:lnTo>
                <a:lnTo>
                  <a:pt x="351423" y="245996"/>
                </a:lnTo>
                <a:lnTo>
                  <a:pt x="0" y="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rot="-5400000">
            <a:off x="16954568" y="1197409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943416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0" y="0"/>
                </a:moveTo>
                <a:lnTo>
                  <a:pt x="315884" y="0"/>
                </a:lnTo>
                <a:lnTo>
                  <a:pt x="315884" y="315884"/>
                </a:lnTo>
                <a:lnTo>
                  <a:pt x="0" y="315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443699" y="9258300"/>
            <a:ext cx="315884" cy="315884"/>
          </a:xfrm>
          <a:custGeom>
            <a:avLst/>
            <a:gdLst/>
            <a:ahLst/>
            <a:cxnLst/>
            <a:rect l="l" t="t" r="r" b="b"/>
            <a:pathLst>
              <a:path w="315884" h="315884">
                <a:moveTo>
                  <a:pt x="315884" y="0"/>
                </a:moveTo>
                <a:lnTo>
                  <a:pt x="0" y="0"/>
                </a:lnTo>
                <a:lnTo>
                  <a:pt x="0" y="315884"/>
                </a:lnTo>
                <a:lnTo>
                  <a:pt x="315884" y="315884"/>
                </a:lnTo>
                <a:lnTo>
                  <a:pt x="315884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52600" y="3816719"/>
            <a:ext cx="5269844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4400" b="1" dirty="0">
                <a:solidFill>
                  <a:srgbClr val="71AA48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Şimdi Kısaca Enerjetik Bedenimizden Bahsetmek İstiyorum Sizlere…</a:t>
            </a:r>
          </a:p>
        </p:txBody>
      </p:sp>
      <p:sp>
        <p:nvSpPr>
          <p:cNvPr id="13" name="AutoShape 13"/>
          <p:cNvSpPr/>
          <p:nvPr/>
        </p:nvSpPr>
        <p:spPr>
          <a:xfrm rot="-5400000">
            <a:off x="4849690" y="5180865"/>
            <a:ext cx="6819663" cy="660890"/>
          </a:xfrm>
          <a:prstGeom prst="rect">
            <a:avLst/>
          </a:prstGeom>
          <a:solidFill>
            <a:srgbClr val="71AA48"/>
          </a:solidFill>
        </p:spPr>
      </p:sp>
      <p:sp>
        <p:nvSpPr>
          <p:cNvPr id="16" name="Freeform 16"/>
          <p:cNvSpPr/>
          <p:nvPr/>
        </p:nvSpPr>
        <p:spPr>
          <a:xfrm rot="-5400000">
            <a:off x="6400086" y="8456947"/>
            <a:ext cx="797253" cy="928388"/>
          </a:xfrm>
          <a:custGeom>
            <a:avLst/>
            <a:gdLst/>
            <a:ahLst/>
            <a:cxnLst/>
            <a:rect l="l" t="t" r="r" b="b"/>
            <a:pathLst>
              <a:path w="797253" h="928388">
                <a:moveTo>
                  <a:pt x="0" y="0"/>
                </a:moveTo>
                <a:lnTo>
                  <a:pt x="797254" y="0"/>
                </a:lnTo>
                <a:lnTo>
                  <a:pt x="797254" y="928388"/>
                </a:lnTo>
                <a:lnTo>
                  <a:pt x="0" y="928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AutoShape 17"/>
          <p:cNvSpPr/>
          <p:nvPr/>
        </p:nvSpPr>
        <p:spPr>
          <a:xfrm>
            <a:off x="1752600" y="7734300"/>
            <a:ext cx="561839" cy="0"/>
          </a:xfrm>
          <a:prstGeom prst="line">
            <a:avLst/>
          </a:prstGeom>
          <a:ln w="47625" cap="flat">
            <a:solidFill>
              <a:srgbClr val="71AA4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AC425A28-C7CE-4D2D-AB11-FC92D9B222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44" r="9665"/>
          <a:stretch/>
        </p:blipFill>
        <p:spPr>
          <a:xfrm>
            <a:off x="8589967" y="2101478"/>
            <a:ext cx="8550920" cy="68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47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1147</Words>
  <Application>Microsoft Office PowerPoint</Application>
  <PresentationFormat>Özel</PresentationFormat>
  <Paragraphs>96</Paragraphs>
  <Slides>23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8" baseType="lpstr">
      <vt:lpstr>Calibri</vt:lpstr>
      <vt:lpstr>Wingdings</vt:lpstr>
      <vt:lpstr>Arial</vt:lpstr>
      <vt:lpstr>Times New Roman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Melike Belkıs KAYA</dc:creator>
  <cp:lastModifiedBy>Emel GULUMPINAR</cp:lastModifiedBy>
  <cp:revision>28</cp:revision>
  <dcterms:created xsi:type="dcterms:W3CDTF">2006-08-16T00:00:00Z</dcterms:created>
  <dcterms:modified xsi:type="dcterms:W3CDTF">2024-11-18T12:34:46Z</dcterms:modified>
  <dc:identifier>DAGWk4ExFk8</dc:identifier>
</cp:coreProperties>
</file>